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HK Grotesk Light Bold" charset="1" panose="00000500000000000000"/>
      <p:regular r:id="rId16"/>
    </p:embeddedFont>
    <p:embeddedFont>
      <p:font typeface="HK Grotesk Bold" charset="1" panose="00000800000000000000"/>
      <p:regular r:id="rId17"/>
    </p:embeddedFont>
    <p:embeddedFont>
      <p:font typeface="Agrandir Bold" charset="1" panose="00000800000000000000"/>
      <p:regular r:id="rId18"/>
    </p:embeddedFont>
    <p:embeddedFont>
      <p:font typeface="Open Sans Bold" charset="1" panose="020B0806030504020204"/>
      <p:regular r:id="rId19"/>
    </p:embeddedFont>
    <p:embeddedFont>
      <p:font typeface="HK Grotesk Medium" charset="1" panose="000006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222" r="0" b="-15222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121403" y="471850"/>
            <a:ext cx="16045195" cy="8932847"/>
          </a:xfrm>
          <a:prstGeom prst="rect">
            <a:avLst/>
          </a:prstGeom>
          <a:solidFill>
            <a:srgbClr val="000000">
              <a:alpha val="74902"/>
            </a:srgbClr>
          </a:solidFill>
        </p:spPr>
      </p:sp>
      <p:sp>
        <p:nvSpPr>
          <p:cNvPr name="Freeform 4" id="4"/>
          <p:cNvSpPr/>
          <p:nvPr/>
        </p:nvSpPr>
        <p:spPr>
          <a:xfrm flipH="false" flipV="false" rot="-1199999">
            <a:off x="7328385" y="421373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40448" y="7546978"/>
            <a:ext cx="4192833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HK Grotesk Light Bold"/>
                <a:ea typeface="HK Grotesk Light Bold"/>
                <a:cs typeface="HK Grotesk Light Bold"/>
                <a:sym typeface="HK Grotesk Light Bold"/>
              </a:rPr>
              <a:t>Creado por: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 Light Bold"/>
                <a:ea typeface="HK Grotesk Light Bold"/>
                <a:cs typeface="HK Grotesk Light Bold"/>
                <a:sym typeface="HK Grotesk Light Bold"/>
              </a:rPr>
              <a:t>Sebastián</a:t>
            </a:r>
            <a:r>
              <a:rPr lang="en-US" sz="2100">
                <a:solidFill>
                  <a:srgbClr val="FFFFFF"/>
                </a:solidFill>
                <a:latin typeface="HK Grotesk Light Bold"/>
                <a:ea typeface="HK Grotesk Light Bold"/>
                <a:cs typeface="HK Grotesk Light Bold"/>
                <a:sym typeface="HK Grotesk Light Bold"/>
              </a:rPr>
              <a:t> Gajardo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 Light Bold"/>
                <a:ea typeface="HK Grotesk Light Bold"/>
                <a:cs typeface="HK Grotesk Light Bold"/>
                <a:sym typeface="HK Grotesk Light Bold"/>
              </a:rPr>
              <a:t>José Herrera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HK Grotesk Light Bold"/>
                <a:ea typeface="HK Grotesk Light Bold"/>
                <a:cs typeface="HK Grotesk Light Bold"/>
                <a:sym typeface="HK Grotesk Light Bold"/>
              </a:rPr>
              <a:t>Diego Leiva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27436" y="1723274"/>
            <a:ext cx="13480910" cy="2500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7"/>
              </a:lnSpc>
            </a:pPr>
            <a:r>
              <a:rPr lang="en-US" sz="8799" spc="263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SISTEMA DE GESTION INMOBILIARIA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1502" y="2377532"/>
            <a:ext cx="6151575" cy="179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789702" y="4357882"/>
            <a:ext cx="8708596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Cliente: Stock Pro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151946"/>
            <a:ext cx="3604357" cy="877415"/>
            <a:chOff x="0" y="0"/>
            <a:chExt cx="4805809" cy="116988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83547"/>
              <a:ext cx="4805809" cy="484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30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+569 37582898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38100"/>
              <a:ext cx="4805809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>
                  <a:solidFill>
                    <a:srgbClr val="8EDDBE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Phone number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41822" y="8151946"/>
            <a:ext cx="3604357" cy="877415"/>
            <a:chOff x="0" y="0"/>
            <a:chExt cx="4805809" cy="116988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83547"/>
              <a:ext cx="4805809" cy="484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30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jos.herrera@duocuc.cl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4805809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>
                  <a:solidFill>
                    <a:srgbClr val="8EDDBE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Email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654943" y="8151946"/>
            <a:ext cx="3604357" cy="877415"/>
            <a:chOff x="0" y="0"/>
            <a:chExt cx="4805809" cy="116988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683547"/>
              <a:ext cx="4805809" cy="484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300">
                  <a:solidFill>
                    <a:srgbClr val="FFFFFF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https://www.duoc.cl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4805809" cy="682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0"/>
                </a:lnSpc>
              </a:pPr>
              <a:r>
                <a:rPr lang="en-US" sz="3200">
                  <a:solidFill>
                    <a:srgbClr val="8EDDBE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Website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7749" y="2805890"/>
            <a:ext cx="9917478" cy="2331260"/>
            <a:chOff x="0" y="0"/>
            <a:chExt cx="13223305" cy="310834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13223305" cy="2117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510"/>
                </a:lnSpc>
              </a:pPr>
              <a:r>
                <a:rPr lang="en-US" sz="10425">
                  <a:solidFill>
                    <a:srgbClr val="8EDDBE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Gracias!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545243"/>
              <a:ext cx="13223305" cy="556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80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rot="0">
            <a:off x="1028700" y="7430399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0963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68000"/>
            </a:blip>
            <a:srcRect l="0" t="7865" r="0" b="7865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91275" y="3612969"/>
            <a:ext cx="9162446" cy="760310"/>
            <a:chOff x="0" y="0"/>
            <a:chExt cx="3219682" cy="2671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19682" cy="267173"/>
            </a:xfrm>
            <a:custGeom>
              <a:avLst/>
              <a:gdLst/>
              <a:ahLst/>
              <a:cxnLst/>
              <a:rect r="r" b="b" t="t" l="l"/>
              <a:pathLst>
                <a:path h="267173" w="3219682">
                  <a:moveTo>
                    <a:pt x="0" y="0"/>
                  </a:moveTo>
                  <a:lnTo>
                    <a:pt x="3219682" y="0"/>
                  </a:lnTo>
                  <a:lnTo>
                    <a:pt x="3219682" y="267173"/>
                  </a:lnTo>
                  <a:lnTo>
                    <a:pt x="0" y="267173"/>
                  </a:lnTo>
                  <a:close/>
                </a:path>
              </a:pathLst>
            </a:custGeom>
            <a:solidFill>
              <a:srgbClr val="00949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219682" cy="30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91275" y="4582588"/>
            <a:ext cx="9162446" cy="760310"/>
            <a:chOff x="0" y="0"/>
            <a:chExt cx="3219682" cy="26717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19682" cy="267173"/>
            </a:xfrm>
            <a:custGeom>
              <a:avLst/>
              <a:gdLst/>
              <a:ahLst/>
              <a:cxnLst/>
              <a:rect r="r" b="b" t="t" l="l"/>
              <a:pathLst>
                <a:path h="267173" w="3219682">
                  <a:moveTo>
                    <a:pt x="0" y="0"/>
                  </a:moveTo>
                  <a:lnTo>
                    <a:pt x="3219682" y="0"/>
                  </a:lnTo>
                  <a:lnTo>
                    <a:pt x="3219682" y="267173"/>
                  </a:lnTo>
                  <a:lnTo>
                    <a:pt x="0" y="267173"/>
                  </a:lnTo>
                  <a:close/>
                </a:path>
              </a:pathLst>
            </a:custGeom>
            <a:solidFill>
              <a:srgbClr val="00949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219682" cy="30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1275" y="5552207"/>
            <a:ext cx="9162446" cy="760310"/>
            <a:chOff x="0" y="0"/>
            <a:chExt cx="3219682" cy="2671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19682" cy="267173"/>
            </a:xfrm>
            <a:custGeom>
              <a:avLst/>
              <a:gdLst/>
              <a:ahLst/>
              <a:cxnLst/>
              <a:rect r="r" b="b" t="t" l="l"/>
              <a:pathLst>
                <a:path h="267173" w="3219682">
                  <a:moveTo>
                    <a:pt x="0" y="0"/>
                  </a:moveTo>
                  <a:lnTo>
                    <a:pt x="3219682" y="0"/>
                  </a:lnTo>
                  <a:lnTo>
                    <a:pt x="3219682" y="267173"/>
                  </a:lnTo>
                  <a:lnTo>
                    <a:pt x="0" y="267173"/>
                  </a:lnTo>
                  <a:close/>
                </a:path>
              </a:pathLst>
            </a:custGeom>
            <a:solidFill>
              <a:srgbClr val="00949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219682" cy="30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1275" y="6521825"/>
            <a:ext cx="9162446" cy="760310"/>
            <a:chOff x="0" y="0"/>
            <a:chExt cx="3219682" cy="2671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19682" cy="267173"/>
            </a:xfrm>
            <a:custGeom>
              <a:avLst/>
              <a:gdLst/>
              <a:ahLst/>
              <a:cxnLst/>
              <a:rect r="r" b="b" t="t" l="l"/>
              <a:pathLst>
                <a:path h="267173" w="3219682">
                  <a:moveTo>
                    <a:pt x="0" y="0"/>
                  </a:moveTo>
                  <a:lnTo>
                    <a:pt x="3219682" y="0"/>
                  </a:lnTo>
                  <a:lnTo>
                    <a:pt x="3219682" y="267173"/>
                  </a:lnTo>
                  <a:lnTo>
                    <a:pt x="0" y="267173"/>
                  </a:lnTo>
                  <a:close/>
                </a:path>
              </a:pathLst>
            </a:custGeom>
            <a:solidFill>
              <a:srgbClr val="00949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219682" cy="30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91275" y="7491444"/>
            <a:ext cx="9162446" cy="760310"/>
            <a:chOff x="0" y="0"/>
            <a:chExt cx="3219682" cy="267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19682" cy="267173"/>
            </a:xfrm>
            <a:custGeom>
              <a:avLst/>
              <a:gdLst/>
              <a:ahLst/>
              <a:cxnLst/>
              <a:rect r="r" b="b" t="t" l="l"/>
              <a:pathLst>
                <a:path h="267173" w="3219682">
                  <a:moveTo>
                    <a:pt x="0" y="0"/>
                  </a:moveTo>
                  <a:lnTo>
                    <a:pt x="3219682" y="0"/>
                  </a:lnTo>
                  <a:lnTo>
                    <a:pt x="3219682" y="267173"/>
                  </a:lnTo>
                  <a:lnTo>
                    <a:pt x="0" y="267173"/>
                  </a:lnTo>
                  <a:close/>
                </a:path>
              </a:pathLst>
            </a:custGeom>
            <a:solidFill>
              <a:srgbClr val="00949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219682" cy="30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07086" y="895233"/>
            <a:ext cx="6578422" cy="1283657"/>
            <a:chOff x="0" y="0"/>
            <a:chExt cx="2311656" cy="45107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311656" cy="451077"/>
            </a:xfrm>
            <a:custGeom>
              <a:avLst/>
              <a:gdLst/>
              <a:ahLst/>
              <a:cxnLst/>
              <a:rect r="r" b="b" t="t" l="l"/>
              <a:pathLst>
                <a:path h="451077" w="2311656">
                  <a:moveTo>
                    <a:pt x="0" y="0"/>
                  </a:moveTo>
                  <a:lnTo>
                    <a:pt x="2311656" y="0"/>
                  </a:lnTo>
                  <a:lnTo>
                    <a:pt x="2311656" y="451077"/>
                  </a:lnTo>
                  <a:lnTo>
                    <a:pt x="0" y="451077"/>
                  </a:lnTo>
                  <a:close/>
                </a:path>
              </a:pathLst>
            </a:custGeom>
            <a:solidFill>
              <a:srgbClr val="00949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311656" cy="489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581222" y="1132181"/>
            <a:ext cx="6850262" cy="1231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8767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Índice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71395" y="3728640"/>
            <a:ext cx="6475025" cy="472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2799" spc="47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71395" y="4698259"/>
            <a:ext cx="9750038" cy="472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2799" spc="47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Solución planteada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71395" y="5638173"/>
            <a:ext cx="7848810" cy="472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2799" spc="47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Herramientas utilizadas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71395" y="6607792"/>
            <a:ext cx="6475025" cy="472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2799" spc="47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Metodologia de trabajo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71395" y="7644086"/>
            <a:ext cx="7639144" cy="472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2799" spc="47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Modelo de base de datos inicial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alphaModFix amt="19999"/>
            </a:blip>
            <a:srcRect l="0" t="7627" r="0" b="7627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4602107" y="723930"/>
            <a:ext cx="9083786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Problema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13688" y="3220766"/>
            <a:ext cx="13060623" cy="434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9563" indent="-379781" lvl="1">
              <a:lnSpc>
                <a:spcPts val="7036"/>
              </a:lnSpc>
              <a:buFont typeface="Arial"/>
              <a:buChar char="•"/>
            </a:pPr>
            <a:r>
              <a:rPr lang="en-US" sz="351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Gestión manual de propiedades.</a:t>
            </a:r>
          </a:p>
          <a:p>
            <a:pPr algn="l" marL="759563" indent="-379781" lvl="1">
              <a:lnSpc>
                <a:spcPts val="7036"/>
              </a:lnSpc>
              <a:buFont typeface="Arial"/>
              <a:buChar char="•"/>
            </a:pPr>
            <a:r>
              <a:rPr lang="en-US" sz="351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Documentación dispersa (física y digital).</a:t>
            </a:r>
          </a:p>
          <a:p>
            <a:pPr algn="l" marL="759563" indent="-379781" lvl="1">
              <a:lnSpc>
                <a:spcPts val="7036"/>
              </a:lnSpc>
              <a:buFont typeface="Arial"/>
              <a:buChar char="•"/>
            </a:pPr>
            <a:r>
              <a:rPr lang="en-US" sz="351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Archivos repartidos entre Google Drive y almacenamiento interno.</a:t>
            </a:r>
          </a:p>
          <a:p>
            <a:pPr algn="l" marL="759563" indent="-379781" lvl="1">
              <a:lnSpc>
                <a:spcPts val="7036"/>
              </a:lnSpc>
              <a:buFont typeface="Arial"/>
              <a:buChar char="•"/>
            </a:pPr>
            <a:r>
              <a:rPr lang="en-US" sz="3518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Dificultad para centralizar y acceder a la información.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</a:blip>
            <a:stretch>
              <a:fillRect l="0" t="-9222" r="0" b="-922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86663" y="471487"/>
            <a:ext cx="14148244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Solución Propuesta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24196" y="3614031"/>
            <a:ext cx="12639608" cy="4206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1" indent="-377820" lvl="1">
              <a:lnSpc>
                <a:spcPts val="69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Web App centralizada para la gestión inmobiliaria.</a:t>
            </a:r>
          </a:p>
          <a:p>
            <a:pPr algn="l" marL="755641" indent="-377820" lvl="1">
              <a:lnSpc>
                <a:spcPts val="69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Fichas de propiedades con información estructurada.</a:t>
            </a:r>
          </a:p>
          <a:p>
            <a:pPr algn="l" marL="755641" indent="-377820" lvl="1">
              <a:lnSpc>
                <a:spcPts val="69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Editor de documentos en línea (Word/PDF).</a:t>
            </a:r>
          </a:p>
          <a:p>
            <a:pPr algn="l" marL="755641" indent="-377820" lvl="1">
              <a:lnSpc>
                <a:spcPts val="69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Gestión jerárquica de accesos para usuarios.</a:t>
            </a:r>
          </a:p>
          <a:p>
            <a:pPr algn="l">
              <a:lnSpc>
                <a:spcPts val="48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16137" y="0"/>
            <a:ext cx="18288000" cy="10287000"/>
            <a:chOff x="0" y="0"/>
            <a:chExt cx="24384000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alphaModFix amt="39000"/>
            </a:blip>
            <a:srcRect l="0" t="7786" r="0" b="7786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2018218" y="4855679"/>
            <a:ext cx="3055670" cy="1912850"/>
          </a:xfrm>
          <a:custGeom>
            <a:avLst/>
            <a:gdLst/>
            <a:ahLst/>
            <a:cxnLst/>
            <a:rect r="r" b="b" t="t" l="l"/>
            <a:pathLst>
              <a:path h="1912850" w="3055670">
                <a:moveTo>
                  <a:pt x="0" y="0"/>
                </a:moveTo>
                <a:lnTo>
                  <a:pt x="3055671" y="0"/>
                </a:lnTo>
                <a:lnTo>
                  <a:pt x="3055671" y="1912850"/>
                </a:lnTo>
                <a:lnTo>
                  <a:pt x="0" y="1912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98289" y="3146795"/>
            <a:ext cx="2814212" cy="2429757"/>
          </a:xfrm>
          <a:custGeom>
            <a:avLst/>
            <a:gdLst/>
            <a:ahLst/>
            <a:cxnLst/>
            <a:rect r="r" b="b" t="t" l="l"/>
            <a:pathLst>
              <a:path h="2429757" w="2814212">
                <a:moveTo>
                  <a:pt x="0" y="0"/>
                </a:moveTo>
                <a:lnTo>
                  <a:pt x="2814212" y="0"/>
                </a:lnTo>
                <a:lnTo>
                  <a:pt x="2814212" y="2429757"/>
                </a:lnTo>
                <a:lnTo>
                  <a:pt x="0" y="2429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62898" y="4676114"/>
            <a:ext cx="2966939" cy="2555019"/>
          </a:xfrm>
          <a:custGeom>
            <a:avLst/>
            <a:gdLst/>
            <a:ahLst/>
            <a:cxnLst/>
            <a:rect r="r" b="b" t="t" l="l"/>
            <a:pathLst>
              <a:path h="2555019" w="2966939">
                <a:moveTo>
                  <a:pt x="0" y="0"/>
                </a:moveTo>
                <a:lnTo>
                  <a:pt x="2966939" y="0"/>
                </a:lnTo>
                <a:lnTo>
                  <a:pt x="2966939" y="2555018"/>
                </a:lnTo>
                <a:lnTo>
                  <a:pt x="0" y="25550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30347" y="7115404"/>
            <a:ext cx="1950095" cy="1966668"/>
          </a:xfrm>
          <a:custGeom>
            <a:avLst/>
            <a:gdLst/>
            <a:ahLst/>
            <a:cxnLst/>
            <a:rect r="r" b="b" t="t" l="l"/>
            <a:pathLst>
              <a:path h="1966668" w="1950095">
                <a:moveTo>
                  <a:pt x="0" y="0"/>
                </a:moveTo>
                <a:lnTo>
                  <a:pt x="1950096" y="0"/>
                </a:lnTo>
                <a:lnTo>
                  <a:pt x="1950096" y="1966669"/>
                </a:lnTo>
                <a:lnTo>
                  <a:pt x="0" y="19666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92222" y="629264"/>
            <a:ext cx="14148244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Herramientas utilizadas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95250" y="0"/>
            <a:ext cx="18288000" cy="10287000"/>
            <a:chOff x="0" y="0"/>
            <a:chExt cx="24384000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alphaModFix amt="19999"/>
            </a:blip>
            <a:srcRect l="0" t="7865" r="0" b="7865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986663" y="471487"/>
            <a:ext cx="14148244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Metodología</a:t>
            </a:r>
            <a:r>
              <a:rPr lang="en-US" sz="7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7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 trabajo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900760"/>
            <a:ext cx="12440578" cy="642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0"/>
              </a:lnSpc>
            </a:pPr>
            <a:r>
              <a:rPr lang="en-US" sz="302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N° total de Sprints: 7 </a:t>
            </a:r>
          </a:p>
          <a:p>
            <a:pPr algn="l">
              <a:lnSpc>
                <a:spcPts val="4230"/>
              </a:lnSpc>
            </a:pPr>
            <a:r>
              <a:rPr lang="en-US" sz="302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Duración de cada Sprint: 2 semanas</a:t>
            </a:r>
          </a:p>
          <a:p>
            <a:pPr algn="l">
              <a:lnSpc>
                <a:spcPts val="4230"/>
              </a:lnSpc>
            </a:pPr>
            <a:r>
              <a:rPr lang="en-US" sz="302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Sprint actual: Sprint 1</a:t>
            </a:r>
          </a:p>
          <a:p>
            <a:pPr algn="l">
              <a:lnSpc>
                <a:spcPts val="4230"/>
              </a:lnSpc>
            </a:pPr>
          </a:p>
          <a:p>
            <a:pPr algn="l">
              <a:lnSpc>
                <a:spcPts val="4230"/>
              </a:lnSpc>
            </a:pPr>
          </a:p>
          <a:p>
            <a:pPr algn="l">
              <a:lnSpc>
                <a:spcPts val="4230"/>
              </a:lnSpc>
            </a:pPr>
          </a:p>
          <a:p>
            <a:pPr algn="l">
              <a:lnSpc>
                <a:spcPts val="4230"/>
              </a:lnSpc>
            </a:pPr>
          </a:p>
          <a:p>
            <a:pPr algn="l">
              <a:lnSpc>
                <a:spcPts val="4230"/>
              </a:lnSpc>
            </a:pPr>
          </a:p>
          <a:p>
            <a:pPr algn="l">
              <a:lnSpc>
                <a:spcPts val="4230"/>
              </a:lnSpc>
            </a:pPr>
          </a:p>
          <a:p>
            <a:pPr algn="l">
              <a:lnSpc>
                <a:spcPts val="4230"/>
              </a:lnSpc>
            </a:pPr>
          </a:p>
          <a:p>
            <a:pPr algn="l">
              <a:lnSpc>
                <a:spcPts val="4230"/>
              </a:lnSpc>
            </a:pPr>
          </a:p>
          <a:p>
            <a:pPr algn="l">
              <a:lnSpc>
                <a:spcPts val="423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108112"/>
            <a:ext cx="16805039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Sprint 1: Planificación y set up de herramientas del proyecto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Sprint 2: Configuración inicial 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Sprint 3: Base de datos y CRUD inicial (Ficha de propiedad)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Sprint 4: Editor de documentos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Sprint 5: Exportación de documentos 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Sprint 6: Gestión de usuarios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Sprint 7: Integración y cierre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95250" y="0"/>
            <a:ext cx="18288000" cy="10287000"/>
            <a:chOff x="0" y="0"/>
            <a:chExt cx="24384000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alphaModFix amt="19999"/>
            </a:blip>
            <a:srcRect l="0" t="7865" r="0" b="7865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986663" y="471487"/>
            <a:ext cx="14148244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Metodología</a:t>
            </a:r>
            <a:r>
              <a:rPr lang="en-US" sz="7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720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de trabajo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3014" y="2421609"/>
            <a:ext cx="14416619" cy="6836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2"/>
              </a:lnSpc>
            </a:pPr>
          </a:p>
          <a:p>
            <a:pPr algn="l">
              <a:lnSpc>
                <a:spcPts val="4902"/>
              </a:lnSpc>
            </a:pPr>
            <a:r>
              <a:rPr lang="en-US" sz="350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Sprint 1: Planificación y set up de herramientas del proyecto</a:t>
            </a:r>
          </a:p>
          <a:p>
            <a:pPr algn="l">
              <a:lnSpc>
                <a:spcPts val="4902"/>
              </a:lnSpc>
            </a:pPr>
          </a:p>
          <a:p>
            <a:pPr algn="l">
              <a:lnSpc>
                <a:spcPts val="4902"/>
              </a:lnSpc>
            </a:pPr>
            <a:r>
              <a:rPr lang="en-US" sz="350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Lista de actividades:</a:t>
            </a:r>
          </a:p>
          <a:p>
            <a:pPr algn="l" marL="756108" indent="-378054" lvl="1">
              <a:lnSpc>
                <a:spcPts val="4902"/>
              </a:lnSpc>
              <a:buFont typeface="Arial"/>
              <a:buChar char="•"/>
            </a:pPr>
            <a:r>
              <a:rPr lang="en-US" sz="350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 de Base de datos Inicial</a:t>
            </a:r>
          </a:p>
          <a:p>
            <a:pPr algn="l" marL="756108" indent="-378054" lvl="1">
              <a:lnSpc>
                <a:spcPts val="4902"/>
              </a:lnSpc>
              <a:buFont typeface="Arial"/>
              <a:buChar char="•"/>
            </a:pPr>
            <a:r>
              <a:rPr lang="en-US" sz="350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Planificación de actividades Inicial </a:t>
            </a:r>
          </a:p>
          <a:p>
            <a:pPr algn="l" marL="756108" indent="-378054" lvl="1">
              <a:lnSpc>
                <a:spcPts val="4902"/>
              </a:lnSpc>
              <a:buFont typeface="Arial"/>
              <a:buChar char="•"/>
            </a:pPr>
            <a:r>
              <a:rPr lang="en-US" sz="350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Configuración repositorio publico GitHub</a:t>
            </a:r>
          </a:p>
          <a:p>
            <a:pPr algn="l" marL="756108" indent="-378054" lvl="1">
              <a:lnSpc>
                <a:spcPts val="4902"/>
              </a:lnSpc>
              <a:buFont typeface="Arial"/>
              <a:buChar char="•"/>
            </a:pPr>
            <a:r>
              <a:rPr lang="en-US" sz="350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Preparación de softwares de desarrollo (Oracle y VisualStudio)</a:t>
            </a:r>
          </a:p>
          <a:p>
            <a:pPr algn="l">
              <a:lnSpc>
                <a:spcPts val="4902"/>
              </a:lnSpc>
            </a:pPr>
          </a:p>
          <a:p>
            <a:pPr algn="l">
              <a:lnSpc>
                <a:spcPts val="4902"/>
              </a:lnSpc>
            </a:pPr>
          </a:p>
          <a:p>
            <a:pPr algn="l">
              <a:lnSpc>
                <a:spcPts val="490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-9222" r="0" b="-922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10036" y="503000"/>
            <a:ext cx="13267928" cy="103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2"/>
              </a:lnSpc>
            </a:pPr>
            <a:r>
              <a:rPr lang="en-US" sz="6752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Roles del equipo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12359" y="3389432"/>
            <a:ext cx="11628187" cy="368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Product Owner: José Herrera</a:t>
            </a:r>
          </a:p>
          <a:p>
            <a:pPr algn="l"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Scrum Master: Sebastián Gajardo </a:t>
            </a:r>
          </a:p>
          <a:p>
            <a:pPr algn="l" marL="863599" indent="-431800" lvl="1">
              <a:lnSpc>
                <a:spcPts val="79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Equipo de desarrollo: Todos los integrantes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61863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alphaModFix amt="19999"/>
            </a:blip>
            <a:srcRect l="0" t="12500" r="0" b="1250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847502" y="1803195"/>
            <a:ext cx="16592995" cy="8213533"/>
          </a:xfrm>
          <a:custGeom>
            <a:avLst/>
            <a:gdLst/>
            <a:ahLst/>
            <a:cxnLst/>
            <a:rect r="r" b="b" t="t" l="l"/>
            <a:pathLst>
              <a:path h="8213533" w="16592995">
                <a:moveTo>
                  <a:pt x="0" y="0"/>
                </a:moveTo>
                <a:lnTo>
                  <a:pt x="16592996" y="0"/>
                </a:lnTo>
                <a:lnTo>
                  <a:pt x="16592996" y="8213533"/>
                </a:lnTo>
                <a:lnTo>
                  <a:pt x="0" y="8213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92221" y="244680"/>
            <a:ext cx="5937407" cy="155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8"/>
              </a:lnSpc>
            </a:pPr>
            <a:r>
              <a:rPr lang="en-US" sz="5090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 de base de datos inicial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DAGxrtNLwzg</dc:identifier>
  <dcterms:modified xsi:type="dcterms:W3CDTF">2011-08-01T06:04:30Z</dcterms:modified>
  <cp:revision>1</cp:revision>
  <dc:title>PPT Proyecto de titulo</dc:title>
</cp:coreProperties>
</file>